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4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s-ES" sz="1800" b="0" strike="noStrike" spc="-1">
                <a:solidFill>
                  <a:srgbClr val="000000"/>
                </a:solidFill>
                <a:latin typeface="Calibri"/>
              </a:rPr>
              <a:t>Pulse para desplazar la diapositiva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s-ES" sz="2000" b="0" strike="noStrike" spc="-1">
                <a:latin typeface="Arial"/>
              </a:rPr>
              <a:t>Pulse para editar el formato de las notas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s-ES" sz="1400" b="0" strike="noStrike" spc="-1">
                <a:latin typeface="Times New Roman"/>
              </a:rPr>
              <a:t>&lt;cabecera&gt;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es-ES" sz="1400" b="0" strike="noStrike" spc="-1">
                <a:latin typeface="Times New Roman"/>
              </a:rPr>
              <a:t>&lt;fecha/hora&gt;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es-ES" sz="1400" b="0" strike="noStrike" spc="-1">
                <a:latin typeface="Times New Roman"/>
              </a:rPr>
              <a:t>&lt;pie de página&gt;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96D92D50-BE47-493A-8F3E-B8DB260494DE}" type="slidenum">
              <a:rPr lang="es-ES" sz="1400" b="0" strike="noStrike" spc="-1">
                <a:latin typeface="Times New Roman"/>
              </a:rPr>
              <a:t>‹Nº›</a:t>
            </a:fld>
            <a:endParaRPr lang="es-E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es-ES" sz="2000" b="0" strike="noStrike" spc="-1">
              <a:latin typeface="Arial"/>
            </a:endParaRPr>
          </a:p>
        </p:txBody>
      </p:sp>
      <p:sp>
        <p:nvSpPr>
          <p:cNvPr id="135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B4FD0D4F-4114-4BB0-8BC5-F97CA74AE749}" type="slidenum">
              <a:rPr lang="es-ES" sz="1200" b="0" strike="noStrike" spc="-1">
                <a:latin typeface="Times New Roman"/>
              </a:rPr>
              <a:t>3</a:t>
            </a:fld>
            <a:endParaRPr lang="es-ES" sz="12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</p:spPr>
      </p:sp>
      <p:sp>
        <p:nvSpPr>
          <p:cNvPr id="137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es-ES" sz="2000" b="0" strike="noStrike" spc="-1">
              <a:latin typeface="Arial"/>
            </a:endParaRPr>
          </a:p>
        </p:txBody>
      </p:sp>
      <p:sp>
        <p:nvSpPr>
          <p:cNvPr id="138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7BBE729C-27E4-4FF7-869F-D7C46AE9BCDE}" type="slidenum">
              <a:rPr lang="es-ES" sz="1200" b="0" strike="noStrike" spc="-1">
                <a:latin typeface="Times New Roman"/>
              </a:rPr>
              <a:t>4</a:t>
            </a:fld>
            <a:endParaRPr lang="es-ES" sz="12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</p:spPr>
      </p:sp>
      <p:sp>
        <p:nvSpPr>
          <p:cNvPr id="140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es-ES" sz="2000" b="0" strike="noStrike" spc="-1">
              <a:latin typeface="Arial"/>
            </a:endParaRPr>
          </a:p>
        </p:txBody>
      </p:sp>
      <p:sp>
        <p:nvSpPr>
          <p:cNvPr id="141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80925935-E900-4003-A189-8F49E71B4325}" type="slidenum">
              <a:rPr lang="es-ES" sz="1200" b="0" strike="noStrike" spc="-1">
                <a:latin typeface="Times New Roman"/>
              </a:rPr>
              <a:t>5</a:t>
            </a:fld>
            <a:endParaRPr lang="es-ES" sz="12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85800" y="2130480"/>
            <a:ext cx="7772040" cy="681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2D050"/>
            </a:gs>
            <a:gs pos="100000">
              <a:srgbClr val="FFFF00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4400" b="0" strike="noStrike" spc="-1">
                <a:solidFill>
                  <a:srgbClr val="000000"/>
                </a:solidFill>
                <a:latin typeface="Calibri"/>
              </a:rPr>
              <a:t>Haga clic para modificar el estilo de título del patrón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CC5FC0A4-8182-46C8-845E-C87F7FF9DDC5}" type="datetime">
              <a:rPr lang="es-ES" sz="1200" b="0" strike="noStrike" spc="-1">
                <a:solidFill>
                  <a:srgbClr val="8B8B8B"/>
                </a:solidFill>
                <a:latin typeface="Calibri"/>
              </a:rPr>
              <a:t>09/09/2024</a:t>
            </a:fld>
            <a:endParaRPr lang="es-ES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es-ES" sz="24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880F509C-B67E-48F0-8F5A-E5A1903A0121}" type="slidenum">
              <a:rPr lang="es-ES" sz="1200" b="0" strike="noStrike" spc="-1">
                <a:solidFill>
                  <a:srgbClr val="8B8B8B"/>
                </a:solidFill>
                <a:latin typeface="Calibri"/>
              </a:rPr>
              <a:t>‹Nº›</a:t>
            </a:fld>
            <a:endParaRPr lang="es-ES" sz="12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3200" b="0" strike="noStrike" spc="-1">
                <a:solidFill>
                  <a:srgbClr val="000000"/>
                </a:solidFill>
                <a:latin typeface="Calibri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400" b="0" strike="noStrike" spc="-1">
                <a:solidFill>
                  <a:srgbClr val="000000"/>
                </a:solidFill>
                <a:latin typeface="Calibri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Calibri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000" b="0" strike="noStrike" spc="-1">
                <a:solidFill>
                  <a:srgbClr val="000000"/>
                </a:solidFill>
                <a:latin typeface="Calibri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Calibri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Calibri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Calibri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6 Imagen" descr="00100_0000003837_CD_PELOTEROS_ESCUDO.jpg"/>
          <p:cNvPicPr/>
          <p:nvPr/>
        </p:nvPicPr>
        <p:blipFill>
          <a:blip r:embed="rId2">
            <a:lum bright="70000" contrast="-70000"/>
          </a:blip>
          <a:stretch/>
        </p:blipFill>
        <p:spPr>
          <a:xfrm>
            <a:off x="2195640" y="45000"/>
            <a:ext cx="1907280" cy="2231640"/>
          </a:xfrm>
          <a:prstGeom prst="rect">
            <a:avLst/>
          </a:prstGeom>
          <a:ln>
            <a:solidFill>
              <a:srgbClr val="92D050"/>
            </a:solidFill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48" name="15 Imagen" descr="00100_0000003837_CD_PELOTEROS_ESCUDO.jpg"/>
          <p:cNvPicPr/>
          <p:nvPr/>
        </p:nvPicPr>
        <p:blipFill>
          <a:blip r:embed="rId2">
            <a:lum bright="70000" contrast="-70000"/>
          </a:blip>
          <a:stretch/>
        </p:blipFill>
        <p:spPr>
          <a:xfrm>
            <a:off x="7065720" y="472500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49" name="13 Imagen" descr="00100_0000003837_CD_PELOTEROS_ESCUDO.jpg"/>
          <p:cNvPicPr/>
          <p:nvPr/>
        </p:nvPicPr>
        <p:blipFill>
          <a:blip r:embed="rId2">
            <a:lum bright="70000" contrast="-70000"/>
          </a:blip>
          <a:stretch/>
        </p:blipFill>
        <p:spPr>
          <a:xfrm>
            <a:off x="4788720" y="465264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50" name="11 Imagen" descr="00100_0000003837_CD_PELOTEROS_ESCUDO.jpg"/>
          <p:cNvPicPr/>
          <p:nvPr/>
        </p:nvPicPr>
        <p:blipFill>
          <a:blip r:embed="rId2">
            <a:lum bright="70000" contrast="-70000"/>
          </a:blip>
          <a:stretch/>
        </p:blipFill>
        <p:spPr>
          <a:xfrm>
            <a:off x="2364480" y="465264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51" name="8 Imagen" descr="00100_0000003837_CD_PELOTEROS_ESCUDO.jpg"/>
          <p:cNvPicPr/>
          <p:nvPr/>
        </p:nvPicPr>
        <p:blipFill>
          <a:blip r:embed="rId2">
            <a:lum bright="70000" contrast="-70000"/>
          </a:blip>
          <a:stretch/>
        </p:blipFill>
        <p:spPr>
          <a:xfrm>
            <a:off x="0" y="462600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52" name="7 Imagen" descr="00100_0000003837_CD_PELOTEROS_ESCUDO.jpg"/>
          <p:cNvPicPr/>
          <p:nvPr/>
        </p:nvPicPr>
        <p:blipFill>
          <a:blip r:embed="rId2">
            <a:lum bright="70000" contrast="-70000"/>
          </a:blip>
          <a:stretch/>
        </p:blipFill>
        <p:spPr>
          <a:xfrm>
            <a:off x="34560" y="239616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53" name="16 Imagen" descr="00100_0000003837_CD_PELOTEROS_ESCUDO.jpg"/>
          <p:cNvPicPr/>
          <p:nvPr/>
        </p:nvPicPr>
        <p:blipFill>
          <a:blip r:embed="rId2">
            <a:lum bright="70000" contrast="-70000"/>
          </a:blip>
          <a:stretch/>
        </p:blipFill>
        <p:spPr>
          <a:xfrm>
            <a:off x="7092360" y="241668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54" name="14 Imagen" descr="00100_0000003837_CD_PELOTEROS_ESCUDO.jpg"/>
          <p:cNvPicPr/>
          <p:nvPr/>
        </p:nvPicPr>
        <p:blipFill>
          <a:blip r:embed="rId2">
            <a:lum bright="70000" contrast="-70000"/>
          </a:blip>
          <a:stretch/>
        </p:blipFill>
        <p:spPr>
          <a:xfrm>
            <a:off x="4774680" y="242928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55" name="12 Imagen" descr="00100_0000003837_CD_PELOTEROS_ESCUDO.jpg"/>
          <p:cNvPicPr/>
          <p:nvPr/>
        </p:nvPicPr>
        <p:blipFill>
          <a:blip r:embed="rId2">
            <a:lum bright="70000" contrast="-70000"/>
          </a:blip>
          <a:stretch/>
        </p:blipFill>
        <p:spPr>
          <a:xfrm>
            <a:off x="2369160" y="242064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56" name="17 Imagen" descr="00100_0000003837_CD_PELOTEROS_ESCUDO.jpg"/>
          <p:cNvPicPr/>
          <p:nvPr/>
        </p:nvPicPr>
        <p:blipFill>
          <a:blip r:embed="rId2">
            <a:lum bright="70000" contrast="-70000"/>
          </a:blip>
          <a:stretch/>
        </p:blipFill>
        <p:spPr>
          <a:xfrm>
            <a:off x="7048800" y="16128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57" name="9 Imagen" descr="00100_0000003837_CD_PELOTEROS_ESCUDO.jpg"/>
          <p:cNvPicPr/>
          <p:nvPr/>
        </p:nvPicPr>
        <p:blipFill>
          <a:blip r:embed="rId3"/>
          <a:stretch/>
        </p:blipFill>
        <p:spPr>
          <a:xfrm>
            <a:off x="0" y="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58" name="10 Imagen" descr="00100_0000003837_CD_PELOTEROS_ESCUDO.jpg"/>
          <p:cNvPicPr/>
          <p:nvPr/>
        </p:nvPicPr>
        <p:blipFill>
          <a:blip r:embed="rId2">
            <a:lum bright="70000" contrast="-70000"/>
          </a:blip>
          <a:stretch/>
        </p:blipFill>
        <p:spPr>
          <a:xfrm>
            <a:off x="4622400" y="4500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59" name="3 Imagen" descr="00100_0000003837_CD_PELOTEROS_ESCUDO.jpg"/>
          <p:cNvPicPr/>
          <p:nvPr/>
        </p:nvPicPr>
        <p:blipFill>
          <a:blip r:embed="rId2">
            <a:lum bright="70000" contrast="-70000"/>
          </a:blip>
          <a:stretch/>
        </p:blipFill>
        <p:spPr>
          <a:xfrm>
            <a:off x="34560" y="7272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sp>
        <p:nvSpPr>
          <p:cNvPr id="60" name="CustomShape 1"/>
          <p:cNvSpPr/>
          <p:nvPr/>
        </p:nvSpPr>
        <p:spPr>
          <a:xfrm>
            <a:off x="1940040" y="188640"/>
            <a:ext cx="5419080" cy="82152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4800" b="1" strike="noStrike" spc="-1" dirty="0">
                <a:solidFill>
                  <a:srgbClr val="00B050"/>
                </a:solidFill>
                <a:latin typeface="Comic Sans MS"/>
              </a:rPr>
              <a:t>C.D. PELOTEROS</a:t>
            </a:r>
            <a:endParaRPr lang="es-ES" sz="4800" b="0" strike="noStrike" spc="-1" dirty="0">
              <a:latin typeface="Arial"/>
            </a:endParaRPr>
          </a:p>
        </p:txBody>
      </p:sp>
      <p:sp>
        <p:nvSpPr>
          <p:cNvPr id="61" name="CustomShape 2"/>
          <p:cNvSpPr/>
          <p:nvPr/>
        </p:nvSpPr>
        <p:spPr>
          <a:xfrm>
            <a:off x="65520" y="1543320"/>
            <a:ext cx="9143640" cy="338220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50800" dist="37674" dir="27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7200" b="1" strike="noStrike" spc="-1">
                <a:solidFill>
                  <a:srgbClr val="00B0F0"/>
                </a:solidFill>
                <a:latin typeface="Comic Sans MS"/>
              </a:rPr>
              <a:t> PAUTAS METODÓLOGICAS C.D. PELOTEROS</a:t>
            </a:r>
            <a:endParaRPr lang="es-ES" sz="7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1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15 Imagen" descr="00100_0000003837_CD_PELOTEROS_ESCUDO.jpg"/>
          <p:cNvPicPr/>
          <p:nvPr/>
        </p:nvPicPr>
        <p:blipFill>
          <a:blip r:embed="rId2">
            <a:lum bright="70000" contrast="-70000"/>
          </a:blip>
          <a:stretch/>
        </p:blipFill>
        <p:spPr>
          <a:xfrm>
            <a:off x="7065720" y="472500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63" name="13 Imagen" descr="00100_0000003837_CD_PELOTEROS_ESCUDO.jpg"/>
          <p:cNvPicPr/>
          <p:nvPr/>
        </p:nvPicPr>
        <p:blipFill>
          <a:blip r:embed="rId2">
            <a:lum bright="70000" contrast="-70000"/>
          </a:blip>
          <a:stretch/>
        </p:blipFill>
        <p:spPr>
          <a:xfrm>
            <a:off x="4788720" y="465264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64" name="11 Imagen" descr="00100_0000003837_CD_PELOTEROS_ESCUDO.jpg"/>
          <p:cNvPicPr/>
          <p:nvPr/>
        </p:nvPicPr>
        <p:blipFill>
          <a:blip r:embed="rId2">
            <a:lum bright="70000" contrast="-70000"/>
          </a:blip>
          <a:stretch/>
        </p:blipFill>
        <p:spPr>
          <a:xfrm>
            <a:off x="2364480" y="465264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65" name="8 Imagen" descr="00100_0000003837_CD_PELOTEROS_ESCUDO.jpg"/>
          <p:cNvPicPr/>
          <p:nvPr/>
        </p:nvPicPr>
        <p:blipFill>
          <a:blip r:embed="rId2">
            <a:lum bright="70000" contrast="-70000"/>
          </a:blip>
          <a:stretch/>
        </p:blipFill>
        <p:spPr>
          <a:xfrm>
            <a:off x="0" y="458424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66" name="7 Imagen" descr="00100_0000003837_CD_PELOTEROS_ESCUDO.jpg"/>
          <p:cNvPicPr/>
          <p:nvPr/>
        </p:nvPicPr>
        <p:blipFill>
          <a:blip r:embed="rId2">
            <a:lum bright="70000" contrast="-70000"/>
          </a:blip>
          <a:stretch/>
        </p:blipFill>
        <p:spPr>
          <a:xfrm>
            <a:off x="34560" y="239616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67" name="16 Imagen" descr="00100_0000003837_CD_PELOTEROS_ESCUDO.jpg"/>
          <p:cNvPicPr/>
          <p:nvPr/>
        </p:nvPicPr>
        <p:blipFill>
          <a:blip r:embed="rId2">
            <a:lum bright="70000" contrast="-70000"/>
          </a:blip>
          <a:stretch/>
        </p:blipFill>
        <p:spPr>
          <a:xfrm>
            <a:off x="7092360" y="241668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68" name="14 Imagen" descr="00100_0000003837_CD_PELOTEROS_ESCUDO.jpg"/>
          <p:cNvPicPr/>
          <p:nvPr/>
        </p:nvPicPr>
        <p:blipFill>
          <a:blip r:embed="rId2">
            <a:lum bright="70000" contrast="-70000"/>
          </a:blip>
          <a:stretch/>
        </p:blipFill>
        <p:spPr>
          <a:xfrm>
            <a:off x="4774680" y="242928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69" name="12 Imagen" descr="00100_0000003837_CD_PELOTEROS_ESCUDO.jpg"/>
          <p:cNvPicPr/>
          <p:nvPr/>
        </p:nvPicPr>
        <p:blipFill>
          <a:blip r:embed="rId2">
            <a:lum bright="70000" contrast="-70000"/>
          </a:blip>
          <a:stretch/>
        </p:blipFill>
        <p:spPr>
          <a:xfrm>
            <a:off x="2369160" y="242064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70" name="17 Imagen" descr="00100_0000003837_CD_PELOTEROS_ESCUDO.jpg"/>
          <p:cNvPicPr/>
          <p:nvPr/>
        </p:nvPicPr>
        <p:blipFill>
          <a:blip r:embed="rId2">
            <a:lum bright="70000" contrast="-70000"/>
          </a:blip>
          <a:stretch/>
        </p:blipFill>
        <p:spPr>
          <a:xfrm>
            <a:off x="7100280" y="13248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71" name="9 Imagen" descr="00100_0000003837_CD_PELOTEROS_ESCUDO.jpg"/>
          <p:cNvPicPr/>
          <p:nvPr/>
        </p:nvPicPr>
        <p:blipFill>
          <a:blip r:embed="rId2"/>
          <a:stretch/>
        </p:blipFill>
        <p:spPr>
          <a:xfrm>
            <a:off x="0" y="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72" name="10 Imagen" descr="00100_0000003837_CD_PELOTEROS_ESCUDO.jpg"/>
          <p:cNvPicPr/>
          <p:nvPr/>
        </p:nvPicPr>
        <p:blipFill>
          <a:blip r:embed="rId2">
            <a:lum bright="70000" contrast="-70000"/>
          </a:blip>
          <a:stretch/>
        </p:blipFill>
        <p:spPr>
          <a:xfrm>
            <a:off x="4622400" y="4500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73" name="3 Imagen" descr="00100_0000003837_CD_PELOTEROS_ESCUDO.jpg"/>
          <p:cNvPicPr/>
          <p:nvPr/>
        </p:nvPicPr>
        <p:blipFill>
          <a:blip r:embed="rId2">
            <a:lum bright="70000" contrast="-70000"/>
          </a:blip>
          <a:stretch/>
        </p:blipFill>
        <p:spPr>
          <a:xfrm>
            <a:off x="34560" y="7272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74" name="6 Imagen" descr="00100_0000003837_CD_PELOTEROS_ESCUDO.jpg"/>
          <p:cNvPicPr/>
          <p:nvPr/>
        </p:nvPicPr>
        <p:blipFill>
          <a:blip r:embed="rId2">
            <a:lum bright="70000" contrast="-70000"/>
          </a:blip>
          <a:stretch/>
        </p:blipFill>
        <p:spPr>
          <a:xfrm>
            <a:off x="2195640" y="4500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sp>
        <p:nvSpPr>
          <p:cNvPr id="75" name="CustomShape 1"/>
          <p:cNvSpPr/>
          <p:nvPr/>
        </p:nvSpPr>
        <p:spPr>
          <a:xfrm>
            <a:off x="1940040" y="188640"/>
            <a:ext cx="5419080" cy="82152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4800" b="1" strike="noStrike" spc="-1">
                <a:solidFill>
                  <a:srgbClr val="00B050"/>
                </a:solidFill>
                <a:latin typeface="Comic Sans MS"/>
              </a:rPr>
              <a:t>C.D. PELOTEROS</a:t>
            </a:r>
            <a:endParaRPr lang="es-ES" sz="4800" b="0" strike="noStrike" spc="-1">
              <a:latin typeface="Arial"/>
            </a:endParaRPr>
          </a:p>
        </p:txBody>
      </p:sp>
      <p:sp>
        <p:nvSpPr>
          <p:cNvPr id="76" name="CustomShape 2"/>
          <p:cNvSpPr/>
          <p:nvPr/>
        </p:nvSpPr>
        <p:spPr>
          <a:xfrm>
            <a:off x="538560" y="1881360"/>
            <a:ext cx="7632360" cy="3327120"/>
          </a:xfrm>
          <a:prstGeom prst="rect">
            <a:avLst/>
          </a:prstGeom>
          <a:solidFill>
            <a:srgbClr val="50F828"/>
          </a:solidFill>
          <a:ln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2800" b="0" strike="noStrike" spc="-1" dirty="0">
                <a:solidFill>
                  <a:srgbClr val="FFFF00"/>
                </a:solidFill>
                <a:latin typeface="Comic Sans MS"/>
              </a:rPr>
              <a:t>1º) QUÉ QUEREMOS?</a:t>
            </a:r>
            <a:endParaRPr lang="es-ES" sz="2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s-ES" sz="2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2800" b="0" strike="noStrike" spc="-1" dirty="0">
                <a:solidFill>
                  <a:srgbClr val="0070C0"/>
                </a:solidFill>
                <a:latin typeface="Comic Sans MS"/>
              </a:rPr>
              <a:t>2º) CÓMO ESTRUCTURAR LA SESIÓN</a:t>
            </a:r>
            <a:endParaRPr lang="es-ES" sz="2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s-ES" sz="2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2800" b="0" strike="noStrike" spc="-1" dirty="0">
                <a:solidFill>
                  <a:srgbClr val="C00000"/>
                </a:solidFill>
                <a:latin typeface="Comic Sans MS"/>
              </a:rPr>
              <a:t>3º) DIFERENCIAS ENTRE IDEA DE JUEGO, SISTEMA DE JUEGO, MODELO DE JUEGO Y HÁBITOS ( HERRAMIENTAS)</a:t>
            </a:r>
            <a:endParaRPr lang="es-ES" sz="28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15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7065720" y="472500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78" name="13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4788720" y="465264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79" name="11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2364480" y="465264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80" name="8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0" y="458424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81" name="7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34560" y="239616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82" name="16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7092360" y="241668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83" name="14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4774680" y="242928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84" name="12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2287800" y="231300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85" name="17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7100280" y="13248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86" name="9 Imagen" descr="00100_0000003837_CD_PELOTEROS_ESCUDO.jpg"/>
          <p:cNvPicPr/>
          <p:nvPr/>
        </p:nvPicPr>
        <p:blipFill>
          <a:blip r:embed="rId3"/>
          <a:stretch/>
        </p:blipFill>
        <p:spPr>
          <a:xfrm>
            <a:off x="0" y="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87" name="10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4622400" y="4500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88" name="3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34560" y="7272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89" name="6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2195640" y="4500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sp>
        <p:nvSpPr>
          <p:cNvPr id="90" name="CustomShape 1"/>
          <p:cNvSpPr/>
          <p:nvPr/>
        </p:nvSpPr>
        <p:spPr>
          <a:xfrm>
            <a:off x="1940040" y="188640"/>
            <a:ext cx="5419080" cy="82152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4800" b="1" strike="noStrike" spc="-1">
                <a:solidFill>
                  <a:srgbClr val="00B050"/>
                </a:solidFill>
                <a:latin typeface="Comic Sans MS"/>
              </a:rPr>
              <a:t>C.D. PELOTEROS</a:t>
            </a:r>
            <a:endParaRPr lang="es-ES" sz="4800" b="0" strike="noStrike" spc="-1">
              <a:latin typeface="Arial"/>
            </a:endParaRPr>
          </a:p>
        </p:txBody>
      </p:sp>
      <p:sp>
        <p:nvSpPr>
          <p:cNvPr id="91" name="CustomShape 2"/>
          <p:cNvSpPr/>
          <p:nvPr/>
        </p:nvSpPr>
        <p:spPr>
          <a:xfrm>
            <a:off x="552960" y="1150200"/>
            <a:ext cx="7632360" cy="719640"/>
          </a:xfrm>
          <a:prstGeom prst="rect">
            <a:avLst/>
          </a:prstGeom>
          <a:solidFill>
            <a:srgbClr val="00B0F0"/>
          </a:solidFill>
          <a:ln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800" b="0" strike="noStrike" spc="-1">
                <a:solidFill>
                  <a:srgbClr val="FFFFFF"/>
                </a:solidFill>
                <a:latin typeface="Calibri"/>
              </a:rPr>
              <a:t> </a:t>
            </a:r>
            <a:r>
              <a:rPr lang="es-ES" sz="3200" b="0" strike="noStrike" spc="-1">
                <a:solidFill>
                  <a:srgbClr val="FFFFFF"/>
                </a:solidFill>
                <a:latin typeface="Comic Sans MS"/>
              </a:rPr>
              <a:t>QUÉ QUEREMOS?</a:t>
            </a:r>
            <a:endParaRPr lang="es-ES" sz="3200" b="0" strike="noStrike" spc="-1">
              <a:latin typeface="Arial"/>
            </a:endParaRPr>
          </a:p>
        </p:txBody>
      </p:sp>
      <p:sp>
        <p:nvSpPr>
          <p:cNvPr id="92" name="CustomShape 3"/>
          <p:cNvSpPr/>
          <p:nvPr/>
        </p:nvSpPr>
        <p:spPr>
          <a:xfrm>
            <a:off x="552960" y="2026440"/>
            <a:ext cx="7615080" cy="1046880"/>
          </a:xfrm>
          <a:prstGeom prst="rect">
            <a:avLst/>
          </a:prstGeom>
          <a:solidFill>
            <a:srgbClr val="FFFF00"/>
          </a:solidFill>
          <a:ln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600" b="1" strike="noStrike" spc="-1">
                <a:solidFill>
                  <a:srgbClr val="0070C0"/>
                </a:solidFill>
                <a:latin typeface="Comic Sans MS"/>
              </a:rPr>
              <a:t>1º) REALIZAR TAREAS  ORIENTADAS AL JUEGO:</a:t>
            </a:r>
            <a:endParaRPr lang="es-ES" sz="16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1600" b="1" strike="noStrike" spc="-1">
                <a:solidFill>
                  <a:srgbClr val="0070C0"/>
                </a:solidFill>
                <a:latin typeface="Comic Sans MS"/>
              </a:rPr>
              <a:t>EXPONER AL JUGADOR A SITUACIONES REALES QUE SE ENCUENTREN EN EL PARTIDO</a:t>
            </a:r>
            <a:endParaRPr lang="es-ES" sz="1600" b="0" strike="noStrike" spc="-1">
              <a:latin typeface="Arial"/>
            </a:endParaRPr>
          </a:p>
        </p:txBody>
      </p:sp>
      <p:sp>
        <p:nvSpPr>
          <p:cNvPr id="93" name="CustomShape 4"/>
          <p:cNvSpPr/>
          <p:nvPr/>
        </p:nvSpPr>
        <p:spPr>
          <a:xfrm>
            <a:off x="544320" y="3193560"/>
            <a:ext cx="7632360" cy="826920"/>
          </a:xfrm>
          <a:prstGeom prst="rect">
            <a:avLst/>
          </a:prstGeom>
          <a:solidFill>
            <a:srgbClr val="50F828"/>
          </a:solidFill>
          <a:ln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600" b="1" strike="noStrike" spc="-1">
                <a:solidFill>
                  <a:srgbClr val="C00000"/>
                </a:solidFill>
                <a:latin typeface="Comic Sans MS"/>
              </a:rPr>
              <a:t>2º) TAREAS QUE TENGAN TRANSFERENCIA A NUESTRA IDEA DE JUEGO:</a:t>
            </a:r>
            <a:endParaRPr lang="es-ES" sz="16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1600" b="1" strike="noStrike" spc="-1">
                <a:solidFill>
                  <a:srgbClr val="C00000"/>
                </a:solidFill>
                <a:latin typeface="Comic Sans MS"/>
              </a:rPr>
              <a:t>A CÓMO QUEREMOS JUGAR</a:t>
            </a:r>
            <a:endParaRPr lang="es-ES" sz="1600" b="0" strike="noStrike" spc="-1">
              <a:latin typeface="Arial"/>
            </a:endParaRPr>
          </a:p>
        </p:txBody>
      </p:sp>
      <p:sp>
        <p:nvSpPr>
          <p:cNvPr id="94" name="CustomShape 5"/>
          <p:cNvSpPr/>
          <p:nvPr/>
        </p:nvSpPr>
        <p:spPr>
          <a:xfrm>
            <a:off x="611640" y="4166280"/>
            <a:ext cx="7556400" cy="1590120"/>
          </a:xfrm>
          <a:prstGeom prst="rect">
            <a:avLst/>
          </a:prstGeom>
          <a:solidFill>
            <a:srgbClr val="FFFF00"/>
          </a:solidFill>
          <a:ln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600" b="1" strike="noStrike" spc="-1">
                <a:solidFill>
                  <a:srgbClr val="0070C0"/>
                </a:solidFill>
                <a:latin typeface="Comic Sans MS"/>
              </a:rPr>
              <a:t>3º) REALIZAR MAYORITARIAMENTE TAREAS GLOBALIZADAS: QUE ESTÉN PRESENTES EN LAS TAREAS DIFENTES ASPECTOS DEL JUEGO. AUNQUE, A VECES, POR NECESIDADES SE PUEDA TRABAJAR DE MANERA ANALÍTICA CIERTOS ASPECTOS TÉCNICOS, TÁCTICOS Y FÍSICOS.</a:t>
            </a:r>
            <a:endParaRPr lang="es-ES" sz="1600" b="0" strike="noStrike" spc="-1">
              <a:latin typeface="Arial"/>
            </a:endParaRPr>
          </a:p>
        </p:txBody>
      </p:sp>
      <p:sp>
        <p:nvSpPr>
          <p:cNvPr id="95" name="CustomShape 6"/>
          <p:cNvSpPr/>
          <p:nvPr/>
        </p:nvSpPr>
        <p:spPr>
          <a:xfrm>
            <a:off x="611640" y="5859360"/>
            <a:ext cx="7632360" cy="897840"/>
          </a:xfrm>
          <a:prstGeom prst="rect">
            <a:avLst/>
          </a:prstGeom>
          <a:solidFill>
            <a:srgbClr val="50F828"/>
          </a:solidFill>
          <a:ln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600" b="1" strike="noStrike" spc="-1" dirty="0">
                <a:solidFill>
                  <a:srgbClr val="C00000"/>
                </a:solidFill>
                <a:latin typeface="Comic Sans MS"/>
              </a:rPr>
              <a:t>4º) TAREAS EN LAS QUE PARTICIPEN LA MAYORÍA DE LOS JUGADORES: COMPROMISO MOTOR: LOS JUGADORES ESTÉN PARTICIPANDO EL MAYOR TIEMPO POSIBLE EN LA SESIÓN.</a:t>
            </a:r>
            <a:endParaRPr lang="es-ES" sz="16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 animBg="1"/>
      <p:bldP spid="92" grpId="0" animBg="1"/>
      <p:bldP spid="93" grpId="0" animBg="1"/>
      <p:bldP spid="94" grpId="0" animBg="1"/>
      <p:bldP spid="9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15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7065720" y="472500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97" name="13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4788720" y="465264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98" name="11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2364480" y="465264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99" name="8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0" y="458424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100" name="7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34560" y="239616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101" name="16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7092360" y="241668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102" name="14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4774680" y="242928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103" name="12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2287800" y="231300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104" name="17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7100280" y="13248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105" name="9 Imagen" descr="00100_0000003837_CD_PELOTEROS_ESCUDO.jpg"/>
          <p:cNvPicPr/>
          <p:nvPr/>
        </p:nvPicPr>
        <p:blipFill>
          <a:blip r:embed="rId3"/>
          <a:stretch/>
        </p:blipFill>
        <p:spPr>
          <a:xfrm>
            <a:off x="0" y="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106" name="10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4622400" y="4500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107" name="3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34560" y="7272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108" name="6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2195640" y="4500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sp>
        <p:nvSpPr>
          <p:cNvPr id="109" name="CustomShape 1"/>
          <p:cNvSpPr/>
          <p:nvPr/>
        </p:nvSpPr>
        <p:spPr>
          <a:xfrm>
            <a:off x="1940040" y="188640"/>
            <a:ext cx="5419080" cy="82152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4800" b="1" strike="noStrike" spc="-1">
                <a:solidFill>
                  <a:srgbClr val="00B050"/>
                </a:solidFill>
                <a:latin typeface="Comic Sans MS"/>
              </a:rPr>
              <a:t>C.D. PELOTEROS</a:t>
            </a:r>
            <a:endParaRPr lang="es-ES" sz="4800" b="0" strike="noStrike" spc="-1">
              <a:latin typeface="Arial"/>
            </a:endParaRPr>
          </a:p>
        </p:txBody>
      </p:sp>
      <p:sp>
        <p:nvSpPr>
          <p:cNvPr id="110" name="CustomShape 2"/>
          <p:cNvSpPr/>
          <p:nvPr/>
        </p:nvSpPr>
        <p:spPr>
          <a:xfrm>
            <a:off x="552960" y="1150200"/>
            <a:ext cx="7632360" cy="719640"/>
          </a:xfrm>
          <a:prstGeom prst="rect">
            <a:avLst/>
          </a:prstGeom>
          <a:solidFill>
            <a:srgbClr val="00B0F0"/>
          </a:solidFill>
          <a:ln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800" b="0" strike="noStrike" spc="-1">
                <a:solidFill>
                  <a:srgbClr val="FFFFFF"/>
                </a:solidFill>
                <a:latin typeface="Calibri"/>
              </a:rPr>
              <a:t> </a:t>
            </a:r>
            <a:r>
              <a:rPr lang="es-ES" sz="3200" b="1" strike="noStrike" spc="-1">
                <a:solidFill>
                  <a:srgbClr val="FFFFFF"/>
                </a:solidFill>
                <a:latin typeface="Comic Sans MS"/>
              </a:rPr>
              <a:t>CÓMO ESTRUCTURAR LA SESIÓN.</a:t>
            </a:r>
            <a:endParaRPr lang="es-ES" sz="3200" b="0" strike="noStrike" spc="-1">
              <a:latin typeface="Arial"/>
            </a:endParaRPr>
          </a:p>
        </p:txBody>
      </p:sp>
      <p:sp>
        <p:nvSpPr>
          <p:cNvPr id="111" name="CustomShape 3"/>
          <p:cNvSpPr/>
          <p:nvPr/>
        </p:nvSpPr>
        <p:spPr>
          <a:xfrm>
            <a:off x="552960" y="2105280"/>
            <a:ext cx="7632360" cy="841680"/>
          </a:xfrm>
          <a:prstGeom prst="rect">
            <a:avLst/>
          </a:prstGeom>
          <a:solidFill>
            <a:srgbClr val="FFFF00"/>
          </a:solidFill>
          <a:ln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600" b="1" strike="noStrike" spc="-1">
                <a:solidFill>
                  <a:srgbClr val="0070C0"/>
                </a:solidFill>
                <a:latin typeface="Comic Sans MS"/>
              </a:rPr>
              <a:t>1º)  IDENTIFICAR OBJETIVOS: QUÉ QUEREMOS TRABAJAR EN LA SESIÓN.</a:t>
            </a:r>
            <a:endParaRPr lang="es-ES" sz="1600" b="0" strike="noStrike" spc="-1">
              <a:latin typeface="Arial"/>
            </a:endParaRPr>
          </a:p>
        </p:txBody>
      </p:sp>
      <p:sp>
        <p:nvSpPr>
          <p:cNvPr id="112" name="CustomShape 4"/>
          <p:cNvSpPr/>
          <p:nvPr/>
        </p:nvSpPr>
        <p:spPr>
          <a:xfrm>
            <a:off x="552960" y="3231720"/>
            <a:ext cx="7632360" cy="719640"/>
          </a:xfrm>
          <a:prstGeom prst="rect">
            <a:avLst/>
          </a:prstGeom>
          <a:solidFill>
            <a:srgbClr val="50F828"/>
          </a:solidFill>
          <a:ln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600" b="1" strike="noStrike" spc="-1">
                <a:solidFill>
                  <a:srgbClr val="C00000"/>
                </a:solidFill>
                <a:latin typeface="Comic Sans MS"/>
              </a:rPr>
              <a:t>2º) TAREAS ORIENTADAS AL OBJETIVO QUE  MARQUEMOS: NORMAS Y PREMIOS CUANDO SE CONSIGA EL OBJETIVO</a:t>
            </a:r>
            <a:endParaRPr lang="es-ES" sz="1600" b="0" strike="noStrike" spc="-1">
              <a:latin typeface="Arial"/>
            </a:endParaRPr>
          </a:p>
        </p:txBody>
      </p:sp>
      <p:sp>
        <p:nvSpPr>
          <p:cNvPr id="113" name="CustomShape 5"/>
          <p:cNvSpPr/>
          <p:nvPr/>
        </p:nvSpPr>
        <p:spPr>
          <a:xfrm>
            <a:off x="552960" y="4151160"/>
            <a:ext cx="7763400" cy="2661840"/>
          </a:xfrm>
          <a:prstGeom prst="rect">
            <a:avLst/>
          </a:prstGeom>
          <a:solidFill>
            <a:srgbClr val="FFFF00"/>
          </a:solidFill>
          <a:ln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600" b="1" strike="noStrike" spc="-1" dirty="0">
                <a:solidFill>
                  <a:srgbClr val="0070C0"/>
                </a:solidFill>
                <a:latin typeface="Comic Sans MS"/>
              </a:rPr>
              <a:t>3º)PROGRESION METODOLÓGICA: </a:t>
            </a:r>
            <a:endParaRPr lang="es-ES" sz="1600" b="0" strike="noStrike" spc="-1" dirty="0">
              <a:latin typeface="Arial"/>
            </a:endParaRPr>
          </a:p>
          <a:p>
            <a:pPr marL="343080" indent="-342720" algn="ctr">
              <a:lnSpc>
                <a:spcPct val="100000"/>
              </a:lnSpc>
              <a:buClr>
                <a:srgbClr val="0070C0"/>
              </a:buClr>
              <a:buFont typeface="StarSymbol"/>
              <a:buAutoNum type="alphaUcParenR"/>
            </a:pPr>
            <a:r>
              <a:rPr lang="es-ES" sz="1600" b="1" strike="noStrike" spc="-1" dirty="0">
                <a:solidFill>
                  <a:srgbClr val="0070C0"/>
                </a:solidFill>
                <a:latin typeface="Comic Sans MS"/>
              </a:rPr>
              <a:t>EMPEZAR CON TAREAS MÁS REDUCIDAS( EN </a:t>
            </a:r>
            <a:r>
              <a:rPr lang="es-ES" sz="1600" b="1" strike="noStrike" spc="-1" dirty="0" err="1">
                <a:solidFill>
                  <a:srgbClr val="0070C0"/>
                </a:solidFill>
                <a:latin typeface="Comic Sans MS"/>
              </a:rPr>
              <a:t>Nº</a:t>
            </a:r>
            <a:r>
              <a:rPr lang="es-ES" sz="1600" b="1" strike="noStrike" spc="-1" dirty="0">
                <a:solidFill>
                  <a:srgbClr val="0070C0"/>
                </a:solidFill>
                <a:latin typeface="Comic Sans MS"/>
              </a:rPr>
              <a:t> DE JUGADORES, ESPACIOS ETC…) PARA QUE LOS JUGADORES ASIMILEN EL OBJETIVO, HÁBITO O HERRAMIENTA QUE QUEREMOS CONSEGUIR.</a:t>
            </a:r>
            <a:endParaRPr lang="es-ES" sz="16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s-ES" sz="16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1600" b="1" strike="noStrike" spc="-1" dirty="0">
                <a:solidFill>
                  <a:srgbClr val="0070C0"/>
                </a:solidFill>
                <a:latin typeface="Comic Sans MS"/>
              </a:rPr>
              <a:t>B) IR AUMENTANDO DISTANCIAS, JUGADORES, ESTÍMULOS ETC… HASTA LLEGAR A SITUACIONES REALES DEL JUEGO.</a:t>
            </a:r>
            <a:endParaRPr lang="es-ES" sz="16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1600" b="1" strike="noStrike" spc="-1" dirty="0">
                <a:solidFill>
                  <a:srgbClr val="0070C0"/>
                </a:solidFill>
                <a:latin typeface="Comic Sans MS"/>
              </a:rPr>
              <a:t>BUSCAMOS QUE CADA VEZ SE VEA MENOS EL OBJETIVO, HÁBITO O HERRAMIENTA, PORQUE SE ASIMILA Y SE INTEGRA EN EL JUEGO</a:t>
            </a:r>
            <a:endParaRPr lang="es-ES" sz="16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1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" grpId="0" animBg="1"/>
      <p:bldP spid="111" grpId="0" animBg="1"/>
      <p:bldP spid="112" grpId="0" animBg="1"/>
      <p:bldP spid="1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15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7065720" y="472500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115" name="13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4788720" y="465264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116" name="11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2364480" y="465264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117" name="8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0" y="458424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118" name="7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34560" y="239616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119" name="16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7092360" y="241668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120" name="14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4774680" y="242928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121" name="12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2287800" y="231300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122" name="17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7100280" y="13248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123" name="9 Imagen" descr="00100_0000003837_CD_PELOTEROS_ESCUDO.jpg"/>
          <p:cNvPicPr/>
          <p:nvPr/>
        </p:nvPicPr>
        <p:blipFill>
          <a:blip r:embed="rId3"/>
          <a:stretch/>
        </p:blipFill>
        <p:spPr>
          <a:xfrm>
            <a:off x="0" y="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124" name="10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4622400" y="4500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125" name="3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34560" y="7272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pic>
        <p:nvPicPr>
          <p:cNvPr id="126" name="6 Imagen" descr="00100_0000003837_CD_PELOTEROS_ESCUDO.jpg"/>
          <p:cNvPicPr/>
          <p:nvPr/>
        </p:nvPicPr>
        <p:blipFill>
          <a:blip r:embed="rId3">
            <a:lum bright="70000" contrast="-70000"/>
          </a:blip>
          <a:stretch/>
        </p:blipFill>
        <p:spPr>
          <a:xfrm>
            <a:off x="2195640" y="45000"/>
            <a:ext cx="1907280" cy="2231640"/>
          </a:xfrm>
          <a:prstGeom prst="rect">
            <a:avLst/>
          </a:prstGeom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  <a:softEdge rad="112500"/>
          </a:effectLst>
        </p:spPr>
      </p:pic>
      <p:sp>
        <p:nvSpPr>
          <p:cNvPr id="127" name="CustomShape 1"/>
          <p:cNvSpPr/>
          <p:nvPr/>
        </p:nvSpPr>
        <p:spPr>
          <a:xfrm>
            <a:off x="1940040" y="188640"/>
            <a:ext cx="5419080" cy="82152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4800" b="1" strike="noStrike" spc="-1">
                <a:solidFill>
                  <a:srgbClr val="00B050"/>
                </a:solidFill>
                <a:latin typeface="Comic Sans MS"/>
              </a:rPr>
              <a:t>C.D. PELOTEROS</a:t>
            </a:r>
            <a:endParaRPr lang="es-ES" sz="4800" b="0" strike="noStrike" spc="-1">
              <a:latin typeface="Arial"/>
            </a:endParaRPr>
          </a:p>
        </p:txBody>
      </p:sp>
      <p:sp>
        <p:nvSpPr>
          <p:cNvPr id="128" name="CustomShape 2"/>
          <p:cNvSpPr/>
          <p:nvPr/>
        </p:nvSpPr>
        <p:spPr>
          <a:xfrm>
            <a:off x="552960" y="1150200"/>
            <a:ext cx="7632360" cy="719640"/>
          </a:xfrm>
          <a:prstGeom prst="rect">
            <a:avLst/>
          </a:prstGeom>
          <a:solidFill>
            <a:srgbClr val="00B0F0"/>
          </a:solidFill>
          <a:ln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800" b="0" strike="noStrike" spc="-1">
                <a:solidFill>
                  <a:srgbClr val="FFFFFF"/>
                </a:solidFill>
                <a:latin typeface="Calibri"/>
              </a:rPr>
              <a:t> </a:t>
            </a:r>
            <a:r>
              <a:rPr lang="es-ES" sz="1800" b="1" strike="noStrike" spc="-1">
                <a:solidFill>
                  <a:srgbClr val="FFFFFF"/>
                </a:solidFill>
                <a:latin typeface="Comic Sans MS"/>
              </a:rPr>
              <a:t>DIFERENCIA ENTRE SISTEMA DE JUEGO, IDEA DE JUEGO, MÓDELO DE JUEGO Y HÁBITOS O HERRAMIENTAS.</a:t>
            </a:r>
            <a:endParaRPr lang="es-ES" sz="1800" b="0" strike="noStrike" spc="-1">
              <a:latin typeface="Arial"/>
            </a:endParaRPr>
          </a:p>
        </p:txBody>
      </p:sp>
      <p:sp>
        <p:nvSpPr>
          <p:cNvPr id="129" name="CustomShape 3"/>
          <p:cNvSpPr/>
          <p:nvPr/>
        </p:nvSpPr>
        <p:spPr>
          <a:xfrm>
            <a:off x="552960" y="2036880"/>
            <a:ext cx="7632360" cy="841680"/>
          </a:xfrm>
          <a:prstGeom prst="rect">
            <a:avLst/>
          </a:prstGeom>
          <a:solidFill>
            <a:srgbClr val="FFFF00"/>
          </a:solidFill>
          <a:ln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600" b="1" strike="noStrike" spc="-1">
                <a:solidFill>
                  <a:srgbClr val="0070C0"/>
                </a:solidFill>
                <a:latin typeface="Comic Sans MS"/>
              </a:rPr>
              <a:t>SISTEMA DE JUEGO: POSICIONAMIENTO INICIAL DE PARTIDO DEL EQUIPO, QUE NOS AYUDE A DESARROLLAR LA IDEA DE JUEGO</a:t>
            </a:r>
            <a:endParaRPr lang="es-ES" sz="1600" b="0" strike="noStrike" spc="-1">
              <a:latin typeface="Arial"/>
            </a:endParaRPr>
          </a:p>
        </p:txBody>
      </p:sp>
      <p:sp>
        <p:nvSpPr>
          <p:cNvPr id="130" name="CustomShape 4"/>
          <p:cNvSpPr/>
          <p:nvPr/>
        </p:nvSpPr>
        <p:spPr>
          <a:xfrm>
            <a:off x="552960" y="3047760"/>
            <a:ext cx="7632360" cy="917640"/>
          </a:xfrm>
          <a:prstGeom prst="rect">
            <a:avLst/>
          </a:prstGeom>
          <a:solidFill>
            <a:srgbClr val="50F828"/>
          </a:solidFill>
          <a:ln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600" b="1" strike="noStrike" spc="-1">
                <a:solidFill>
                  <a:srgbClr val="C00000"/>
                </a:solidFill>
                <a:latin typeface="Comic Sans MS"/>
              </a:rPr>
              <a:t>IDEA DE JUEGO: CÓMO QUEREMOS JUGAR, QUE QUEREMOS HACER PARA SUPERAR AL OTRO EQUIPO: ES LO FUNDAMENTAL Y DEBE REFLEJARSE EN TODAS LAS TAREAS</a:t>
            </a:r>
            <a:endParaRPr lang="es-ES" sz="1600" b="0" strike="noStrike" spc="-1">
              <a:latin typeface="Arial"/>
            </a:endParaRPr>
          </a:p>
        </p:txBody>
      </p:sp>
      <p:sp>
        <p:nvSpPr>
          <p:cNvPr id="131" name="CustomShape 5"/>
          <p:cNvSpPr/>
          <p:nvPr/>
        </p:nvSpPr>
        <p:spPr>
          <a:xfrm>
            <a:off x="552960" y="4067640"/>
            <a:ext cx="7632360" cy="1198800"/>
          </a:xfrm>
          <a:prstGeom prst="rect">
            <a:avLst/>
          </a:prstGeom>
          <a:solidFill>
            <a:srgbClr val="FFFF00"/>
          </a:solidFill>
          <a:ln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600" b="1" strike="noStrike" spc="-1">
                <a:solidFill>
                  <a:srgbClr val="0070C0"/>
                </a:solidFill>
                <a:latin typeface="Comic Sans MS"/>
              </a:rPr>
              <a:t>MÓDELO DE JUEGO:CONJUNTO DE HÁBITOS, HERRAMIENTAS, ESTRUCTURAS DE JUEGO QUE UTILIZAMOS PARA  AYUDAR A LLEVAR A CABO NUESTRA IDEA DE JUEGO. </a:t>
            </a:r>
            <a:endParaRPr lang="es-ES" sz="1600" b="0" strike="noStrike" spc="-1">
              <a:latin typeface="Arial"/>
            </a:endParaRPr>
          </a:p>
        </p:txBody>
      </p:sp>
      <p:sp>
        <p:nvSpPr>
          <p:cNvPr id="132" name="CustomShape 6"/>
          <p:cNvSpPr/>
          <p:nvPr/>
        </p:nvSpPr>
        <p:spPr>
          <a:xfrm>
            <a:off x="552960" y="5340960"/>
            <a:ext cx="7632360" cy="1328040"/>
          </a:xfrm>
          <a:prstGeom prst="rect">
            <a:avLst/>
          </a:prstGeom>
          <a:solidFill>
            <a:srgbClr val="50F828"/>
          </a:solidFill>
          <a:ln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600" b="1" strike="noStrike" spc="-1">
                <a:solidFill>
                  <a:srgbClr val="C00000"/>
                </a:solidFill>
                <a:latin typeface="Comic Sans MS"/>
              </a:rPr>
              <a:t>HÁBITOS O HERRAMIENTAS: ELEMENTOS DEL JUEGO QUE NOS AYUDAN A DESARROLLAR LA IDEA DE JUEGO, NOS AYUDA A RESOLVER SITUACIONES Y A DESARROLLAR LA IDEA DE JUEGO, FORMAN PARTE DEL MÓDELO DE JUEGO</a:t>
            </a:r>
            <a:endParaRPr lang="es-ES" sz="16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7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" grpId="0" animBg="1"/>
      <p:bldP spid="129" grpId="0" animBg="1"/>
      <p:bldP spid="130" grpId="0" animBg="1"/>
      <p:bldP spid="131" grpId="0" animBg="1"/>
      <p:bldP spid="13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2566</TotalTime>
  <Words>413</Words>
  <Application>Microsoft Office PowerPoint</Application>
  <PresentationFormat>Presentación en pantalla (4:3)</PresentationFormat>
  <Paragraphs>34</Paragraphs>
  <Slides>5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3" baseType="lpstr">
      <vt:lpstr>Arial</vt:lpstr>
      <vt:lpstr>Calibri</vt:lpstr>
      <vt:lpstr>Comic Sans MS</vt:lpstr>
      <vt:lpstr>StarSymbol</vt:lpstr>
      <vt:lpstr>Symbol</vt:lpstr>
      <vt:lpstr>Times New Roman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subject/>
  <dc:creator>usuario</dc:creator>
  <dc:description/>
  <cp:lastModifiedBy>juan francisco sánchez rangel</cp:lastModifiedBy>
  <cp:revision>210</cp:revision>
  <dcterms:created xsi:type="dcterms:W3CDTF">2016-07-30T12:44:57Z</dcterms:created>
  <dcterms:modified xsi:type="dcterms:W3CDTF">2024-09-09T13:16:20Z</dcterms:modified>
  <dc:language>es-ES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3</vt:i4>
  </property>
  <property fmtid="{D5CDD505-2E9C-101B-9397-08002B2CF9AE}" pid="8" name="PresentationFormat">
    <vt:lpwstr>Presentación en pantalla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5</vt:i4>
  </property>
</Properties>
</file>